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81" r:id="rId2"/>
    <p:sldId id="300" r:id="rId3"/>
    <p:sldId id="301" r:id="rId4"/>
    <p:sldId id="302" r:id="rId5"/>
    <p:sldId id="306" r:id="rId6"/>
    <p:sldId id="303" r:id="rId7"/>
    <p:sldId id="268" r:id="rId8"/>
    <p:sldId id="307" r:id="rId9"/>
    <p:sldId id="308" r:id="rId10"/>
    <p:sldId id="278" r:id="rId11"/>
    <p:sldId id="309" r:id="rId12"/>
    <p:sldId id="310" r:id="rId13"/>
    <p:sldId id="314" r:id="rId14"/>
    <p:sldId id="322" r:id="rId15"/>
    <p:sldId id="328" r:id="rId16"/>
    <p:sldId id="316" r:id="rId17"/>
    <p:sldId id="324" r:id="rId18"/>
    <p:sldId id="327" r:id="rId19"/>
    <p:sldId id="31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BD5F"/>
    <a:srgbClr val="00682F"/>
    <a:srgbClr val="00FF00"/>
    <a:srgbClr val="339933"/>
    <a:srgbClr val="00CC00"/>
    <a:srgbClr val="8AAC46"/>
    <a:srgbClr val="00CC99"/>
    <a:srgbClr val="008000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5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FA430-1E32-42E0-A592-C6D41709325D}" type="datetimeFigureOut">
              <a:rPr lang="en-ZA" smtClean="0"/>
              <a:t>2018/04/30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8B9A1-42A4-416C-AF3B-1606E05D4C6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4572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3378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0A31-D0AE-4937-9865-DAC31C975380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7516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0A31-D0AE-4937-9865-DAC31C975380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5699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76AE3A14-D1F7-4FF1-942C-F15B0E6FA3F6}" type="datetimeFigureOut">
              <a:rPr lang="en-US"/>
              <a:pPr>
                <a:defRPr/>
              </a:pPr>
              <a:t>2018/04/30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8F5B67-BC31-4BB8-886B-173367E6D3A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427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1165585C-0E1F-4AF6-99D6-226600BE5C21}" type="datetimeFigureOut">
              <a:rPr lang="en-US"/>
              <a:pPr>
                <a:defRPr/>
              </a:pPr>
              <a:t>2018/04/30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BE9248-8009-4D9A-BA3A-ACEA5A79717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2976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CEAF1AC7-75C7-44B1-B01E-244158A60B9C}" type="datetimeFigureOut">
              <a:rPr lang="en-US"/>
              <a:pPr>
                <a:defRPr/>
              </a:pPr>
              <a:t>2018/04/30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E98B98-64FC-48B7-8E14-0F1E460A809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8110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Z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7EE72-A60C-4175-8BF9-CD816A129F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18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F5B4D783-A665-45AB-94A2-BADD282339D2}" type="datetimeFigureOut">
              <a:rPr lang="en-US"/>
              <a:pPr>
                <a:defRPr/>
              </a:pPr>
              <a:t>2018/04/30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574BB2-48CC-40A8-BF08-2589F032CA6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12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76D4997B-D25E-48A9-8410-AAECBDB37CB0}" type="datetimeFigureOut">
              <a:rPr lang="en-US"/>
              <a:pPr>
                <a:defRPr/>
              </a:pPr>
              <a:t>2018/04/30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20D22E-DA1D-4597-A4E1-E45B00E8C0A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269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92EEE2EA-2BAC-4EE0-B860-8E2DEA9B2123}" type="datetimeFigureOut">
              <a:rPr lang="en-US"/>
              <a:pPr>
                <a:defRPr/>
              </a:pPr>
              <a:t>2018/04/30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CDC69A-5FAB-4314-AA5A-72A28128141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1681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2A19A440-010B-411A-86E7-54018A96696D}" type="datetimeFigureOut">
              <a:rPr lang="en-US"/>
              <a:pPr>
                <a:defRPr/>
              </a:pPr>
              <a:t>2018/04/30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21D6AC-38CA-46F0-8386-6810902C20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1725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410B7644-B752-49C8-B87E-D9B52AF5B553}" type="datetimeFigureOut">
              <a:rPr lang="en-US"/>
              <a:pPr>
                <a:defRPr/>
              </a:pPr>
              <a:t>2018/04/30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8456ED-0C6A-4997-BC3E-8E335E25412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2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5317481C-6923-468F-8691-612978CB12F7}" type="datetimeFigureOut">
              <a:rPr lang="en-US"/>
              <a:pPr>
                <a:defRPr/>
              </a:pPr>
              <a:t>2018/04/30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8795DC-5C6D-4F54-864D-DA872082B15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3963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674046EE-0EE6-4139-9260-FA23EDC6CDAB}" type="datetimeFigureOut">
              <a:rPr lang="en-US"/>
              <a:pPr>
                <a:defRPr/>
              </a:pPr>
              <a:t>2018/04/30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13E606-5A05-41FC-B1FD-F5AA7D983EF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4031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FB0F2626-29CA-4C1E-9D23-D72761B3C513}" type="datetimeFigureOut">
              <a:rPr lang="en-US"/>
              <a:pPr>
                <a:defRPr/>
              </a:pPr>
              <a:t>2018/04/30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754A25-D373-4572-B1AC-CAF63B00897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9762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WS Slide Pages1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7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6"/>
          <p:cNvSpPr txBox="1">
            <a:spLocks noChangeArrowheads="1"/>
          </p:cNvSpPr>
          <p:nvPr/>
        </p:nvSpPr>
        <p:spPr bwMode="auto">
          <a:xfrm>
            <a:off x="1449388" y="2251075"/>
            <a:ext cx="50895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anose="020B0600070205080204" pitchFamily="34" charset="-128"/>
              </a:rPr>
              <a:t>PRESENTATION TITLE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 charset="0"/>
              <a:ea typeface="ＭＳ Ｐゴシック" panose="020B0600070205080204" pitchFamily="34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 charset="0"/>
                <a:ea typeface="ＭＳ Ｐゴシック" panose="020B0600070205080204" pitchFamily="34" charset="-128"/>
              </a:rPr>
              <a:t>Presented by: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 charset="0"/>
                <a:ea typeface="ＭＳ Ｐゴシック" panose="020B0600070205080204" pitchFamily="34" charset="-128"/>
              </a:rPr>
              <a:t>Name Surname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 charset="0"/>
                <a:ea typeface="ＭＳ Ｐゴシック" panose="020B0600070205080204" pitchFamily="34" charset="-128"/>
              </a:rPr>
              <a:t>Directorate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Light" charset="0"/>
              <a:ea typeface="ＭＳ Ｐゴシック" panose="020B0600070205080204" pitchFamily="34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Light" charset="0"/>
                <a:ea typeface="ＭＳ Ｐゴシック" panose="020B0600070205080204" pitchFamily="34" charset="-128"/>
              </a:rPr>
              <a:t>Date</a:t>
            </a:r>
          </a:p>
        </p:txBody>
      </p:sp>
      <p:pic>
        <p:nvPicPr>
          <p:cNvPr id="15363" name="Picture 1" descr="DWS Slide Cover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" descr="DWS Slide Cover pic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2888"/>
            <a:ext cx="9180513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46485" y="1529142"/>
            <a:ext cx="6376027" cy="1067552"/>
          </a:xfrm>
          <a:prstGeom prst="rect">
            <a:avLst/>
          </a:prstGeom>
        </p:spPr>
        <p:txBody>
          <a:bodyPr/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189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377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566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754" algn="ctr" defTabSz="457189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ZA" sz="2800" b="1" dirty="0">
                <a:latin typeface="Arial" panose="020B0604020202020204" pitchFamily="34" charset="0"/>
                <a:cs typeface="Arial" panose="020B0604020202020204" pitchFamily="34" charset="0"/>
              </a:rPr>
              <a:t>WP 11004: PSC MEETING 4, </a:t>
            </a:r>
            <a:br>
              <a:rPr lang="en-ZA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2800" b="1" dirty="0">
                <a:latin typeface="Arial" panose="020B0604020202020204" pitchFamily="34" charset="0"/>
                <a:cs typeface="Arial" panose="020B0604020202020204" pitchFamily="34" charset="0"/>
              </a:rPr>
              <a:t>15 MAY 2018</a:t>
            </a:r>
            <a:br>
              <a:rPr lang="en-ZA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431877" y="2473037"/>
            <a:ext cx="6773164" cy="3883537"/>
          </a:xfrm>
          <a:prstGeom prst="rect">
            <a:avLst/>
          </a:prstGeom>
        </p:spPr>
        <p:txBody>
          <a:bodyPr/>
          <a:lstStyle>
            <a:lvl1pPr marL="342891" indent="-342891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32" indent="-28574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971" indent="-22859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160" indent="-22859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349" indent="-22859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DETERMINATION OF WATER RESOURCE CLASSES AND RESOURCE QUALITY OBJECTIVES FOR THE WATER RESOURCES IN THE MZIMVUBU CATCHMENT:</a:t>
            </a:r>
          </a:p>
          <a:p>
            <a:pPr marL="0" indent="0" algn="ctr">
              <a:buNone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RIVER RESOURCE QUALITY OBJECTIVES + USER WQ</a:t>
            </a:r>
            <a:endParaRPr lang="en-ZA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5" y="1348836"/>
            <a:ext cx="1934292" cy="1450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4" y="3027064"/>
            <a:ext cx="2276713" cy="1707535"/>
          </a:xfrm>
          <a:prstGeom prst="rect">
            <a:avLst/>
          </a:prstGeom>
        </p:spPr>
      </p:pic>
      <p:pic>
        <p:nvPicPr>
          <p:cNvPr id="11" name="Picture 4" descr="20160921_12535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64" y="4946974"/>
            <a:ext cx="2276713" cy="117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64022" y="5894909"/>
            <a:ext cx="4923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Delana Louw + </a:t>
            </a:r>
            <a:r>
              <a:rPr lang="en-ZA" sz="2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Patsy Scherman</a:t>
            </a:r>
          </a:p>
        </p:txBody>
      </p:sp>
    </p:spTree>
    <p:extLst>
      <p:ext uri="{BB962C8B-B14F-4D97-AF65-F5344CB8AC3E}">
        <p14:creationId xmlns:p14="http://schemas.microsoft.com/office/powerpoint/2010/main" val="5386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401" y="0"/>
            <a:ext cx="9143997" cy="6576291"/>
            <a:chOff x="0" y="1118063"/>
            <a:chExt cx="9143997" cy="485202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2752" y="1118063"/>
              <a:ext cx="5271245" cy="476642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03658"/>
              <a:ext cx="5271245" cy="4766425"/>
            </a:xfrm>
            <a:prstGeom prst="rect">
              <a:avLst/>
            </a:prstGeom>
          </p:spPr>
        </p:pic>
      </p:grpSp>
      <p:sp>
        <p:nvSpPr>
          <p:cNvPr id="3" name="Title 1"/>
          <p:cNvSpPr txBox="1">
            <a:spLocks/>
          </p:cNvSpPr>
          <p:nvPr/>
        </p:nvSpPr>
        <p:spPr bwMode="auto">
          <a:xfrm>
            <a:off x="1099889" y="360840"/>
            <a:ext cx="736374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ZA" altLang="en-US" sz="3000" b="1" dirty="0">
                <a:solidFill>
                  <a:schemeClr val="bg1"/>
                </a:solidFill>
                <a:cs typeface="Arial" panose="020B0604020202020204" pitchFamily="34" charset="0"/>
              </a:rPr>
              <a:t>MZIMVUBU RIVER - MZIMEWR 4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3AA6B76-1E4A-49BA-A931-7DD440F09C7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216" y="2845467"/>
          <a:ext cx="7459065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8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5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0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5920">
                <a:tc gridSpan="2">
                  <a:txBody>
                    <a:bodyPr/>
                    <a:lstStyle/>
                    <a:p>
                      <a:endParaRPr lang="en-ZA" sz="18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ZA" sz="19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PES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 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 rowSpan="3"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Hydrology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nMAR</a:t>
                      </a: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23.8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23.8 - natural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en-ZA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Drought (90%) Aug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 m</a:t>
                      </a:r>
                      <a:r>
                        <a:rPr lang="en-ZA" sz="1800" b="1" baseline="30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3.12 - natural m</a:t>
                      </a:r>
                      <a:r>
                        <a:rPr lang="en-ZA" sz="1800" b="1" baseline="30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en-ZA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 (60%)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4.95 m</a:t>
                      </a:r>
                      <a:r>
                        <a:rPr lang="en-ZA" sz="1800" b="1" baseline="30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4.95 - natural m</a:t>
                      </a:r>
                      <a:r>
                        <a:rPr lang="en-ZA" sz="1800" b="1" baseline="30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 rowSpan="4"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Habitat &amp; Biota</a:t>
                      </a:r>
                    </a:p>
                    <a:p>
                      <a:r>
                        <a:rPr lang="en-ZA" sz="1800" b="1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ZA" sz="1800" b="1" kern="1200" dirty="0" err="1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EcoStatus</a:t>
                      </a:r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</a:t>
                      </a:r>
                      <a:r>
                        <a:rPr lang="en-ZA" sz="1800" b="1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000" marR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Geomorph</a:t>
                      </a:r>
                      <a:endParaRPr lang="en-ZA" sz="18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en-ZA" sz="19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anchor="ctr" anchorCtr="1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Fish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en-ZA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Invertebrates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en-ZA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Vegetation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C/D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C/D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8192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04218" y="303579"/>
            <a:ext cx="7551860" cy="551656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Z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OR LOW PRIORITY RUs </a:t>
            </a:r>
          </a:p>
          <a:p>
            <a:pPr marL="0" indent="0" algn="ctr">
              <a:buNone/>
            </a:pPr>
            <a:r>
              <a:rPr lang="en-Z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OR 2) </a:t>
            </a:r>
          </a:p>
          <a:p>
            <a:pPr marL="0" indent="0" algn="ctr">
              <a:buNone/>
            </a:pPr>
            <a:endParaRPr lang="en-ZA" sz="1200" b="1" dirty="0">
              <a:latin typeface="Futura Md BT"/>
            </a:endParaRPr>
          </a:p>
          <a:p>
            <a:r>
              <a:rPr lang="en-ZA" sz="2800" b="1" dirty="0">
                <a:latin typeface="Arial" panose="020B0604020202020204" pitchFamily="34" charset="0"/>
                <a:cs typeface="Arial" panose="020B0604020202020204" pitchFamily="34" charset="0"/>
              </a:rPr>
              <a:t>Broad RQOs for the EcoStatus Ecological Category representing the TEC (see handout) . </a:t>
            </a:r>
          </a:p>
          <a:p>
            <a:endParaRPr lang="en-Z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2800" b="1" dirty="0">
                <a:latin typeface="Arial" panose="020B0604020202020204" pitchFamily="34" charset="0"/>
                <a:cs typeface="Arial" panose="020B0604020202020204" pitchFamily="34" charset="0"/>
              </a:rPr>
              <a:t>Largely qualitative with numerical info where possible. </a:t>
            </a:r>
          </a:p>
          <a:p>
            <a:endParaRPr lang="en-Z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2800" b="1" dirty="0">
                <a:latin typeface="Arial" panose="020B0604020202020204" pitchFamily="34" charset="0"/>
                <a:cs typeface="Arial" panose="020B0604020202020204" pitchFamily="34" charset="0"/>
              </a:rPr>
              <a:t>Broad information for the EcoStatus category is provided for.</a:t>
            </a:r>
          </a:p>
          <a:p>
            <a:pPr marL="0" indent="0">
              <a:buNone/>
            </a:pPr>
            <a:endParaRPr lang="en-ZA" sz="2800" b="1" dirty="0">
              <a:latin typeface="Futura Md BT"/>
            </a:endParaRPr>
          </a:p>
          <a:p>
            <a:pPr marL="0" indent="0">
              <a:buNone/>
            </a:pPr>
            <a:r>
              <a:rPr lang="en-ZA" sz="2800" b="1" dirty="0">
                <a:latin typeface="Futura Md BT"/>
              </a:rPr>
              <a:t> 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005240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828" y="294782"/>
            <a:ext cx="7649172" cy="5517312"/>
          </a:xfrm>
        </p:spPr>
        <p:txBody>
          <a:bodyPr/>
          <a:lstStyle/>
          <a:p>
            <a:pPr marL="0" indent="0" algn="ctr">
              <a:buNone/>
            </a:pPr>
            <a:r>
              <a:rPr lang="en-Z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OR LOW PRIORITY RUs </a:t>
            </a:r>
          </a:p>
          <a:p>
            <a:pPr marL="0" indent="0" algn="ctr">
              <a:buNone/>
            </a:pPr>
            <a:r>
              <a:rPr lang="en-Z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OR 2) cont. </a:t>
            </a:r>
          </a:p>
          <a:p>
            <a:pPr marL="0" indent="0" algn="ctr">
              <a:buNone/>
            </a:pPr>
            <a:endParaRPr lang="en-ZA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Where non-flow related factors are the drivers: </a:t>
            </a:r>
          </a:p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Riparian veg:  Alien plan species, Riparian zone continuity and fragmentation</a:t>
            </a:r>
          </a:p>
          <a:p>
            <a:pPr marL="0" indent="0">
              <a:buNone/>
            </a:pP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Where flow related factors are the drivers:</a:t>
            </a:r>
          </a:p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Fish: Species richness, Primary and secondary indicator species.</a:t>
            </a:r>
          </a:p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Macroinvertebrates: Water quality, flow, habitat and depth for the expected taxa (list provided). </a:t>
            </a:r>
          </a:p>
          <a:p>
            <a:pPr marL="0" indent="0">
              <a:buNone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76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79530" y="-731595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USER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WATER QUALITY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AND RQOs</a:t>
            </a:r>
          </a:p>
        </p:txBody>
      </p:sp>
      <p:pic>
        <p:nvPicPr>
          <p:cNvPr id="7" name="Picture 6" descr="A group of people standing next to a body of water&#10;&#10;Description generated with very high confidence">
            <a:extLst>
              <a:ext uri="{FF2B5EF4-FFF2-40B4-BE49-F238E27FC236}">
                <a16:creationId xmlns:a16="http://schemas.microsoft.com/office/drawing/2014/main" id="{8102B91B-49DD-4A3B-9B79-08340E41E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48" y="3323492"/>
            <a:ext cx="4709851" cy="3532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44FAB-D731-461C-8B08-7A0E7ECD9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19610"/>
            <a:ext cx="4317023" cy="3438389"/>
          </a:xfrm>
          <a:prstGeom prst="rect">
            <a:avLst/>
          </a:prstGeom>
        </p:spPr>
      </p:pic>
      <p:pic>
        <p:nvPicPr>
          <p:cNvPr id="12" name="Picture 11" descr="A person standing on a lush green hillside&#10;&#10;Description generated with high confidence">
            <a:extLst>
              <a:ext uri="{FF2B5EF4-FFF2-40B4-BE49-F238E27FC236}">
                <a16:creationId xmlns:a16="http://schemas.microsoft.com/office/drawing/2014/main" id="{876D0B17-EA00-4744-A5D1-ED94E626E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6"/>
            <a:ext cx="4317021" cy="323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11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6972" y="246874"/>
            <a:ext cx="7611897" cy="5811025"/>
          </a:xfrm>
        </p:spPr>
        <p:txBody>
          <a:bodyPr/>
          <a:lstStyle/>
          <a:p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Water quality = two broad components</a:t>
            </a:r>
          </a:p>
          <a:p>
            <a:pPr marL="809625" lvl="1" indent="-352425">
              <a:buFont typeface="Wingdings" pitchFamily="2" charset="2"/>
              <a:buChar char="§"/>
            </a:pP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Ecological, i.e. as part of the EWR or Reserve process. Output = </a:t>
            </a:r>
            <a:r>
              <a:rPr lang="en-ZA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EcoSpecs</a:t>
            </a:r>
            <a:r>
              <a:rPr lang="en-ZA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Non-ecological or Users, i.e. </a:t>
            </a:r>
            <a:r>
              <a:rPr lang="en-ZA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UserSpecs</a:t>
            </a:r>
            <a:r>
              <a:rPr lang="en-ZA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(excl. aquatic ecosystems + includes users such as irrigation, stock-watering, domestic, recreation and industrial). </a:t>
            </a:r>
            <a:endParaRPr lang="en-ZA" sz="2200" b="1" dirty="0"/>
          </a:p>
          <a:p>
            <a:endParaRPr lang="en-Z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Wq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 preparation for Step 6:</a:t>
            </a:r>
          </a:p>
          <a:p>
            <a:pPr lvl="1"/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ID </a:t>
            </a:r>
            <a:r>
              <a:rPr lang="en-Z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wq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 role players, including non-ecological e.g. irrigation, settlements</a:t>
            </a:r>
          </a:p>
          <a:p>
            <a:pPr lvl="1"/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Start identifying </a:t>
            </a:r>
            <a:r>
              <a:rPr lang="en-ZA" sz="22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 linked to </a:t>
            </a:r>
            <a:r>
              <a:rPr lang="en-ZA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variables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 associated with indicator </a:t>
            </a:r>
            <a:r>
              <a:rPr lang="en-ZA" sz="2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wq</a:t>
            </a:r>
            <a:r>
              <a:rPr lang="en-ZA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players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, e.g. elevated </a:t>
            </a:r>
            <a:r>
              <a:rPr lang="en-ZA" sz="22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phosphate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 associated with </a:t>
            </a:r>
            <a:r>
              <a:rPr lang="en-ZA" sz="2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nutrients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 linked to </a:t>
            </a:r>
            <a:r>
              <a:rPr lang="en-ZA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stock-watering</a:t>
            </a:r>
            <a:endParaRPr lang="en-ZA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Aim is to identify </a:t>
            </a:r>
            <a:r>
              <a:rPr lang="en-ZA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pollution priority areas 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and / or </a:t>
            </a:r>
            <a:r>
              <a:rPr lang="en-ZA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protection areas</a:t>
            </a:r>
          </a:p>
        </p:txBody>
      </p:sp>
    </p:spTree>
    <p:extLst>
      <p:ext uri="{BB962C8B-B14F-4D97-AF65-F5344CB8AC3E}">
        <p14:creationId xmlns:p14="http://schemas.microsoft.com/office/powerpoint/2010/main" val="3372300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474CA71A-D19B-47FD-91E2-5E13E25A1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573"/>
            <a:ext cx="9144000" cy="4862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78D016-2E03-4918-870B-786AA3087777}"/>
              </a:ext>
            </a:extLst>
          </p:cNvPr>
          <p:cNvSpPr txBox="1"/>
          <p:nvPr/>
        </p:nvSpPr>
        <p:spPr>
          <a:xfrm>
            <a:off x="5052060" y="4965421"/>
            <a:ext cx="3898510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rgbClr val="FF0000"/>
                </a:solidFill>
              </a:rPr>
              <a:t>Land use:  </a:t>
            </a:r>
            <a:r>
              <a:rPr lang="en-ZA" b="1" dirty="0" err="1"/>
              <a:t>Tsolo</a:t>
            </a:r>
            <a:r>
              <a:rPr lang="en-ZA" b="1" dirty="0"/>
              <a:t> WWTW; urban impacts; crossings; dryland cultivation.</a:t>
            </a:r>
          </a:p>
          <a:p>
            <a:r>
              <a:rPr lang="en-ZA" b="1" dirty="0">
                <a:solidFill>
                  <a:srgbClr val="FF0000"/>
                </a:solidFill>
              </a:rPr>
              <a:t>Driving variables:  </a:t>
            </a:r>
            <a:r>
              <a:rPr lang="en-ZA" b="1" dirty="0"/>
              <a:t>Nutrients, toxics, turbidity, faecal coliforms/</a:t>
            </a:r>
            <a:r>
              <a:rPr lang="en-ZA" b="1" i="1" dirty="0"/>
              <a:t>E.coli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F0F93-473E-484E-B02C-227B33595396}"/>
              </a:ext>
            </a:extLst>
          </p:cNvPr>
          <p:cNvSpPr txBox="1"/>
          <p:nvPr/>
        </p:nvSpPr>
        <p:spPr>
          <a:xfrm>
            <a:off x="5978183" y="185588"/>
            <a:ext cx="2972387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rgbClr val="FF0000"/>
                </a:solidFill>
              </a:rPr>
              <a:t>Land use</a:t>
            </a:r>
            <a:r>
              <a:rPr lang="en-ZA" b="1" dirty="0"/>
              <a:t>:  Extensive settlements; erosion + sedimentation.</a:t>
            </a:r>
          </a:p>
          <a:p>
            <a:r>
              <a:rPr lang="en-ZA" b="1" dirty="0">
                <a:solidFill>
                  <a:srgbClr val="FF0000"/>
                </a:solidFill>
              </a:rPr>
              <a:t>Driving variables:</a:t>
            </a:r>
            <a:r>
              <a:rPr lang="en-ZA" b="1" dirty="0"/>
              <a:t>  Nutrients, faecal coliforms/</a:t>
            </a:r>
            <a:r>
              <a:rPr lang="en-ZA" b="1" i="1" dirty="0"/>
              <a:t>E.coli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FF0FB0-54BA-4DC2-9E53-CDF098AB7EF8}"/>
              </a:ext>
            </a:extLst>
          </p:cNvPr>
          <p:cNvCxnSpPr>
            <a:cxnSpLocks/>
          </p:cNvCxnSpPr>
          <p:nvPr/>
        </p:nvCxnSpPr>
        <p:spPr>
          <a:xfrm>
            <a:off x="2523392" y="1987902"/>
            <a:ext cx="474198" cy="64979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10316E6-DDE0-4086-8C9B-89C90894B0F6}"/>
              </a:ext>
            </a:extLst>
          </p:cNvPr>
          <p:cNvCxnSpPr>
            <a:cxnSpLocks/>
          </p:cNvCxnSpPr>
          <p:nvPr/>
        </p:nvCxnSpPr>
        <p:spPr>
          <a:xfrm flipH="1" flipV="1">
            <a:off x="4950069" y="4018085"/>
            <a:ext cx="764931" cy="94733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3EF0D3A-B5F3-49D5-A639-A32B7E84472E}"/>
              </a:ext>
            </a:extLst>
          </p:cNvPr>
          <p:cNvSpPr txBox="1"/>
          <p:nvPr/>
        </p:nvSpPr>
        <p:spPr>
          <a:xfrm>
            <a:off x="0" y="766398"/>
            <a:ext cx="3581985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rgbClr val="FF0000"/>
                </a:solidFill>
              </a:rPr>
              <a:t>Land use:  </a:t>
            </a:r>
            <a:r>
              <a:rPr lang="en-ZA" b="1" dirty="0" err="1"/>
              <a:t>Ugie</a:t>
            </a:r>
            <a:r>
              <a:rPr lang="en-ZA" b="1" dirty="0"/>
              <a:t> WWTW; urban impacts; irrigation downstream.</a:t>
            </a:r>
          </a:p>
          <a:p>
            <a:r>
              <a:rPr lang="en-ZA" b="1" dirty="0">
                <a:solidFill>
                  <a:srgbClr val="FF0000"/>
                </a:solidFill>
              </a:rPr>
              <a:t>Driving variables:  </a:t>
            </a:r>
            <a:r>
              <a:rPr lang="en-ZA" b="1" dirty="0"/>
              <a:t>Nutrients, toxics, faecal coliforms/</a:t>
            </a:r>
            <a:r>
              <a:rPr lang="en-ZA" b="1" i="1" dirty="0"/>
              <a:t>E.coli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69F4FF-9400-40B8-8E98-905CE0ACD48F}"/>
              </a:ext>
            </a:extLst>
          </p:cNvPr>
          <p:cNvCxnSpPr>
            <a:cxnSpLocks/>
          </p:cNvCxnSpPr>
          <p:nvPr/>
        </p:nvCxnSpPr>
        <p:spPr>
          <a:xfrm flipH="1">
            <a:off x="5249008" y="737637"/>
            <a:ext cx="729176" cy="107809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793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7831" y="248048"/>
            <a:ext cx="7825154" cy="6056037"/>
          </a:xfrm>
        </p:spPr>
        <p:txBody>
          <a:bodyPr/>
          <a:lstStyle/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Water quality </a:t>
            </a:r>
            <a:r>
              <a:rPr lang="en-GB" b="1" dirty="0">
                <a:latin typeface="Arial" pitchFamily="34" charset="0"/>
                <a:cs typeface="Arial" pitchFamily="34" charset="0"/>
              </a:rPr>
              <a:t>portion of the </a:t>
            </a:r>
            <a:r>
              <a:rPr lang="en-GB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RQOs</a:t>
            </a:r>
            <a:r>
              <a:rPr lang="en-GB" b="1" dirty="0">
                <a:latin typeface="Arial" pitchFamily="34" charset="0"/>
                <a:cs typeface="Arial" pitchFamily="34" charset="0"/>
              </a:rPr>
              <a:t> = the most stringent objectives considering all users.</a:t>
            </a:r>
            <a:endParaRPr lang="en-GB" sz="1000" b="1" dirty="0">
              <a:latin typeface="Arial" pitchFamily="34" charset="0"/>
              <a:cs typeface="Arial" pitchFamily="34" charset="0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GB" b="1" dirty="0">
                <a:latin typeface="Arial" pitchFamily="34" charset="0"/>
                <a:cs typeface="Arial" pitchFamily="34" charset="0"/>
              </a:rPr>
              <a:t>N</a:t>
            </a:r>
            <a:r>
              <a:rPr lang="en-ZA" b="1" dirty="0" err="1">
                <a:latin typeface="Arial" pitchFamily="34" charset="0"/>
                <a:cs typeface="Arial" pitchFamily="34" charset="0"/>
              </a:rPr>
              <a:t>arrative</a:t>
            </a:r>
            <a:r>
              <a:rPr lang="en-ZA" b="1" dirty="0">
                <a:latin typeface="Arial" pitchFamily="34" charset="0"/>
                <a:cs typeface="Arial" pitchFamily="34" charset="0"/>
              </a:rPr>
              <a:t> and qualitative statements used to describe water quality objectives.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ZA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Numerical limits </a:t>
            </a:r>
            <a:r>
              <a:rPr lang="en-ZA" b="1" dirty="0">
                <a:latin typeface="Arial" pitchFamily="34" charset="0"/>
                <a:cs typeface="Arial" pitchFamily="34" charset="0"/>
              </a:rPr>
              <a:t>provide a quantitative measure to be used for monitoring purposes and auditing compliance.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WQ RQOs are expressed as 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</a:rPr>
              <a:t>Ideal to Tolerable 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in the gazette.</a:t>
            </a:r>
            <a:endParaRPr lang="en-ZA" b="1" dirty="0"/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ZA" b="1" dirty="0">
                <a:latin typeface="Arial" pitchFamily="34" charset="0"/>
                <a:cs typeface="Arial" pitchFamily="34" charset="0"/>
              </a:rPr>
              <a:t>Where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objectives for aquatic ecosystems are not available from a Reserve study, water quality guidelines for aquatic ecosystems are used.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Note that Reserve data available as A-F categories are converted to Ideal to Tolerable categories, as follows:</a:t>
            </a:r>
          </a:p>
          <a:p>
            <a:pPr marL="352425" lvl="3" indent="-352425">
              <a:buFont typeface="Wingdings" pitchFamily="2" charset="2"/>
              <a:buChar char="Ø"/>
            </a:pPr>
            <a:endParaRPr lang="en-GB" sz="2400" b="1" dirty="0">
              <a:latin typeface="Arial" pitchFamily="34" charset="0"/>
              <a:cs typeface="Arial" pitchFamily="34" charset="0"/>
            </a:endParaRPr>
          </a:p>
          <a:p>
            <a:pPr marL="800100" lvl="3" indent="-342900">
              <a:buFont typeface="Wingdings" pitchFamily="2" charset="2"/>
              <a:buChar char="§"/>
            </a:pPr>
            <a:endParaRPr lang="en-ZA" sz="2200" b="1" dirty="0">
              <a:latin typeface="Arial" pitchFamily="34" charset="0"/>
              <a:cs typeface="Arial" pitchFamily="34" charset="0"/>
            </a:endParaRPr>
          </a:p>
          <a:p>
            <a:endParaRPr lang="en-ZA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9DF94360-8BE4-4506-BE01-211C3CCF9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488" y="4739759"/>
            <a:ext cx="4873840" cy="127089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l">
              <a:lnSpc>
                <a:spcPct val="120000"/>
              </a:lnSpc>
              <a:spcAft>
                <a:spcPts val="0"/>
              </a:spcAft>
            </a:pPr>
            <a:r>
              <a:rPr lang="en-ZA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Categories A and A/B: </a:t>
            </a:r>
            <a:r>
              <a:rPr lang="en-ZA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Ideal</a:t>
            </a:r>
            <a:endParaRPr lang="en-ZA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Aft>
                <a:spcPts val="0"/>
              </a:spcAft>
            </a:pPr>
            <a:r>
              <a:rPr lang="en-ZA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Categories B, B/C and C: </a:t>
            </a:r>
            <a:r>
              <a:rPr lang="en-ZA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Acceptable</a:t>
            </a:r>
            <a:endParaRPr lang="en-ZA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Aft>
                <a:spcPts val="0"/>
              </a:spcAft>
            </a:pPr>
            <a:r>
              <a:rPr lang="en-ZA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Categories C/D and D: </a:t>
            </a:r>
            <a:r>
              <a:rPr lang="en-ZA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Tolerable</a:t>
            </a:r>
            <a:endParaRPr lang="en-ZA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60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05819-42ED-4B76-A54F-CFC5F517F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293627" y="2711843"/>
            <a:ext cx="6191895" cy="1143000"/>
          </a:xfrm>
          <a:solidFill>
            <a:schemeClr val="bg1"/>
          </a:solidFill>
        </p:spPr>
        <p:txBody>
          <a:bodyPr/>
          <a:lstStyle/>
          <a:p>
            <a:r>
              <a:rPr lang="en-Z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ASSUMPTIONS + RULES WHEN </a:t>
            </a:r>
            <a:br>
              <a:rPr lang="en-Z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WQ RQOs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21E24-8623-475B-B97F-958E014C5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900" y="248941"/>
            <a:ext cx="7476618" cy="6498939"/>
          </a:xfrm>
          <a:solidFill>
            <a:schemeClr val="bg1"/>
          </a:solidFill>
        </p:spPr>
        <p:txBody>
          <a:bodyPr/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Not set for dams.</a:t>
            </a:r>
          </a:p>
          <a:p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Values used for setting RQOs are linked to standard DWS methods + manuals, e.g. PO4-P and not total phosphate.</a:t>
            </a:r>
          </a:p>
          <a:p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Assumption: Run-of-river water is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used for domestic use UNLESS primary treatment has been undertaken.  </a:t>
            </a:r>
          </a:p>
          <a:p>
            <a:endParaRPr lang="en-Z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RQOs set based on </a:t>
            </a:r>
            <a:r>
              <a:rPr lang="en-Z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data where available (so high confidence). </a:t>
            </a:r>
          </a:p>
          <a:p>
            <a:pPr lvl="0"/>
            <a:endParaRPr lang="en-Z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Where extrapolated, or land-use and other available information sources used, confidence is lower and </a:t>
            </a:r>
            <a:r>
              <a:rPr lang="en-Z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RQOs will only become applicable 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once a database of information has been set up through monitoring.</a:t>
            </a:r>
          </a:p>
          <a:p>
            <a:pPr lvl="0"/>
            <a:endParaRPr lang="en-Z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E. coli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and faecal coliforms objectives set below each WWTW, town and large settlement. </a:t>
            </a:r>
          </a:p>
          <a:p>
            <a:endParaRPr lang="en-Z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Where data not available (e.g. metals, fertilizers), biotic response and biological monitoring may be used as </a:t>
            </a:r>
            <a:r>
              <a:rPr lang="en-Z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toxicity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objectives.</a:t>
            </a:r>
          </a:p>
          <a:p>
            <a:pPr lvl="0"/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00213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59E75-EF9C-4137-8C5C-C34CE02CC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798" y="434219"/>
            <a:ext cx="8229600" cy="639762"/>
          </a:xfrm>
        </p:spPr>
        <p:txBody>
          <a:bodyPr/>
          <a:lstStyle/>
          <a:p>
            <a:r>
              <a:rPr lang="en-Z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COMPLETING WQ RQO TABLES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6B7D31-8D0B-46D5-9AC8-43669AA86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607" y="4487842"/>
            <a:ext cx="12084751" cy="20511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2D0F41-6538-40E8-8316-DECE09887D63}"/>
              </a:ext>
            </a:extLst>
          </p:cNvPr>
          <p:cNvSpPr/>
          <p:nvPr/>
        </p:nvSpPr>
        <p:spPr>
          <a:xfrm>
            <a:off x="1548710" y="1151786"/>
            <a:ext cx="7498080" cy="3250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GB" b="1" i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Water quality assessment was conducted as part of the </a:t>
            </a:r>
            <a:r>
              <a:rPr lang="en-GB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Mzimkhulu</a:t>
            </a: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River Catchment Water Resources Study: Riverine Ecological Requirements study (DWA, 2011c). </a:t>
            </a:r>
            <a:r>
              <a:rPr lang="en-GB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EcoSpecs</a:t>
            </a: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TPCs are taken from DWA (2011c).</a:t>
            </a:r>
            <a:endParaRPr lang="en-ZA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GB" b="1" i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Model:</a:t>
            </a: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PAI model (DWAF, 2008b).</a:t>
            </a:r>
            <a:endParaRPr lang="en-ZA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GB" b="1" i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Users:</a:t>
            </a:r>
            <a:r>
              <a:rPr lang="en-GB" b="1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Irrigation; erosion.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ZA" b="1" i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 quality issue:</a:t>
            </a:r>
            <a:r>
              <a:rPr lang="en-ZA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Nutrients, salts, t</a:t>
            </a:r>
            <a:r>
              <a:rPr lang="en-GB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urbidity</a:t>
            </a: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ZA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ZA" b="1" i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Narrative and Numerical:</a:t>
            </a:r>
            <a:r>
              <a:rPr lang="en-ZA" b="1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Details for MRU </a:t>
            </a:r>
            <a:r>
              <a:rPr lang="en-ZA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MzA</a:t>
            </a:r>
            <a:r>
              <a:rPr lang="en-ZA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provided in Tables 7.1 and 7.2.</a:t>
            </a: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Data used for water quality assessments should be collected from T5H004Q01.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2042728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9134" y="2755174"/>
            <a:ext cx="6853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FOR CLARIFICATION</a:t>
            </a:r>
          </a:p>
        </p:txBody>
      </p:sp>
    </p:spTree>
    <p:extLst>
      <p:ext uri="{BB962C8B-B14F-4D97-AF65-F5344CB8AC3E}">
        <p14:creationId xmlns:p14="http://schemas.microsoft.com/office/powerpoint/2010/main" val="1378694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04" y="247477"/>
            <a:ext cx="8229600" cy="567334"/>
          </a:xfrm>
        </p:spPr>
        <p:txBody>
          <a:bodyPr/>
          <a:lstStyle/>
          <a:p>
            <a:r>
              <a:rPr lang="en-Z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SET RQOs?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9115" y="1027914"/>
            <a:ext cx="7536004" cy="5083526"/>
          </a:xfrm>
        </p:spPr>
        <p:txBody>
          <a:bodyPr/>
          <a:lstStyle/>
          <a:p>
            <a:pPr marL="0" indent="0">
              <a:buNone/>
            </a:pPr>
            <a:r>
              <a:rPr lang="en-ZA" sz="2600" b="1" dirty="0">
                <a:latin typeface="Arial" panose="020B0604020202020204" pitchFamily="34" charset="0"/>
                <a:cs typeface="Arial" panose="020B0604020202020204" pitchFamily="34" charset="0"/>
              </a:rPr>
              <a:t>In Resource Units </a:t>
            </a:r>
            <a:r>
              <a:rPr lang="en-ZA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(homogeneous river reach which can be represented by an EWR site)</a:t>
            </a:r>
            <a:r>
              <a:rPr lang="en-ZA" sz="2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Z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RQOs can be set for each Resource Unit – at a minimum at high priority RUs</a:t>
            </a:r>
          </a:p>
          <a:p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Resource Units must be prioritised, and high priority Resource Units must have detailed RQOs</a:t>
            </a:r>
          </a:p>
          <a:p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Four (4) Resource Unit priority level of RQOs have been determined – links to hotspots</a:t>
            </a:r>
          </a:p>
          <a:p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Different levels of RQOs are set for each priority level</a:t>
            </a:r>
          </a:p>
          <a:p>
            <a:pPr marL="571500" indent="-571500"/>
            <a:endParaRPr lang="en-Z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ZA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NB:</a:t>
            </a:r>
            <a:r>
              <a:rPr lang="en-ZA" sz="2600" b="1" dirty="0">
                <a:latin typeface="Arial" panose="020B0604020202020204" pitchFamily="34" charset="0"/>
                <a:cs typeface="Arial" panose="020B0604020202020204" pitchFamily="34" charset="0"/>
              </a:rPr>
              <a:t>  Provide some level of RQO for each RU</a:t>
            </a:r>
          </a:p>
          <a:p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2726893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0099" y="187187"/>
            <a:ext cx="9144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PRIORITIZATIONS OF RUs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5530" y="1000737"/>
            <a:ext cx="8229600" cy="6301210"/>
          </a:xfrm>
        </p:spPr>
        <p:txBody>
          <a:bodyPr/>
          <a:lstStyle/>
          <a:p>
            <a:pPr marL="0" indent="0">
              <a:buNone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RU priority levels based on:</a:t>
            </a:r>
          </a:p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Outcome of the hotspot assessment</a:t>
            </a:r>
          </a:p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Available information + associated confidence</a:t>
            </a:r>
          </a:p>
          <a:p>
            <a:pPr>
              <a:buFont typeface="Wingdings" pitchFamily="2" charset="2"/>
              <a:buChar char="Ø"/>
            </a:pPr>
            <a:endParaRPr lang="en-ZA" sz="2400" b="1" dirty="0">
              <a:latin typeface="Futura Md BT"/>
            </a:endParaRPr>
          </a:p>
          <a:p>
            <a:pPr>
              <a:buFont typeface="Wingdings" pitchFamily="2" charset="2"/>
              <a:buChar char="Ø"/>
            </a:pPr>
            <a:endParaRPr lang="en-ZA" sz="2400" b="1" dirty="0">
              <a:latin typeface="Futura Md BT"/>
            </a:endParaRPr>
          </a:p>
          <a:p>
            <a:pPr>
              <a:buFont typeface="Wingdings" pitchFamily="2" charset="2"/>
              <a:buChar char="Ø"/>
            </a:pPr>
            <a:endParaRPr lang="en-ZA" sz="2400" b="1" dirty="0">
              <a:latin typeface="Futura Md BT"/>
            </a:endParaRPr>
          </a:p>
          <a:p>
            <a:pPr>
              <a:buFont typeface="Wingdings" pitchFamily="2" charset="2"/>
              <a:buChar char="Ø"/>
            </a:pPr>
            <a:endParaRPr lang="en-ZA" sz="2400" b="1" dirty="0">
              <a:latin typeface="Futura Md BT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085C497-B2F9-4276-BD25-BAD50DC89B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419816"/>
              </p:ext>
            </p:extLst>
          </p:nvPr>
        </p:nvGraphicFramePr>
        <p:xfrm>
          <a:off x="1250073" y="2485333"/>
          <a:ext cx="7805737" cy="409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Document" r:id="rId4" imgW="8066663" imgH="4236021" progId="Word.Document.12">
                  <p:embed/>
                </p:oleObj>
              </mc:Choice>
              <mc:Fallback>
                <p:oleObj name="Document" r:id="rId4" imgW="8066663" imgH="423602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0073" y="2485333"/>
                        <a:ext cx="7805737" cy="4090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1040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71287" y="1042975"/>
            <a:ext cx="7595658" cy="5088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ZA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Hydrology 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(flow): Quantity, pattern and timing of </a:t>
            </a:r>
            <a:r>
              <a:rPr lang="en-Z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instream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 flow (</a:t>
            </a:r>
            <a:r>
              <a:rPr lang="en-Z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repr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. by time series, FDC).  Defined by the recommended scenario.</a:t>
            </a:r>
          </a:p>
          <a:p>
            <a:pPr marL="571500" indent="-5715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ZA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quality: 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Narrative + numerical values that define the fitness of use and/or ecological requirements for various variables.</a:t>
            </a:r>
          </a:p>
          <a:p>
            <a:pPr marL="571500" indent="-5715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Characteristics and condition of </a:t>
            </a:r>
            <a:r>
              <a:rPr lang="en-ZA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riparian habitat and biota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 (% alien vegetation, cover, species).</a:t>
            </a:r>
          </a:p>
          <a:p>
            <a:pPr marL="571500" indent="-5715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Characteristics and condition of </a:t>
            </a:r>
            <a:r>
              <a:rPr lang="en-ZA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instream habitat and biota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 (frequency of occurrence, species/taxa, abundance, habitat).</a:t>
            </a:r>
          </a:p>
          <a:p>
            <a:pPr marL="571500" indent="-571500"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en-ZA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NOTE:  Not all </a:t>
            </a:r>
            <a:r>
              <a:rPr lang="en-Z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RQOs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 are set for all </a:t>
            </a:r>
            <a:r>
              <a:rPr lang="en-Z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RUs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 – depends on priority and indicators selected.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7116" y="27357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WHICH INDICATORS ARE RQOs SET</a:t>
            </a:r>
            <a:r>
              <a:rPr lang="en-ZA" sz="2800" b="1" dirty="0">
                <a:solidFill>
                  <a:srgbClr val="FF0000"/>
                </a:solidFill>
                <a:latin typeface="Futura Md BT" panose="020B06020202040203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3144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53828" y="188913"/>
            <a:ext cx="7590171" cy="563441"/>
          </a:xfrm>
          <a:noFill/>
        </p:spPr>
        <p:txBody>
          <a:bodyPr/>
          <a:lstStyle/>
          <a:p>
            <a:pPr eaLnBrk="1" hangingPunct="1"/>
            <a:r>
              <a:rPr lang="fr-FR" alt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ECOLOGICAL CLASSIFICATION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660361" y="887426"/>
            <a:ext cx="7590171" cy="437397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ZA" sz="2800" b="1" dirty="0">
                <a:latin typeface="Arial" panose="020B0604020202020204" pitchFamily="34" charset="0"/>
                <a:cs typeface="Arial" panose="020B0604020202020204" pitchFamily="34" charset="0"/>
              </a:rPr>
              <a:t>Ecological status described in terms of Ecological Categories:</a:t>
            </a:r>
          </a:p>
          <a:p>
            <a:pPr marL="457200" lvl="1" indent="0">
              <a:buNone/>
              <a:defRPr/>
            </a:pP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A – near natural</a:t>
            </a:r>
          </a:p>
          <a:p>
            <a:pPr marL="457200" lvl="1" indent="0">
              <a:buNone/>
              <a:defRPr/>
            </a:pP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B – largely natural</a:t>
            </a:r>
          </a:p>
          <a:p>
            <a:pPr marL="457200" lvl="1" indent="0">
              <a:buNone/>
              <a:defRPr/>
            </a:pP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C – moderately modified</a:t>
            </a:r>
          </a:p>
          <a:p>
            <a:pPr marL="457200" lvl="1" indent="0">
              <a:buNone/>
              <a:defRPr/>
            </a:pP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D – largely modified</a:t>
            </a:r>
          </a:p>
          <a:p>
            <a:pPr marL="457200" lvl="1" indent="0">
              <a:buNone/>
              <a:defRPr/>
            </a:pP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E – seriously modified</a:t>
            </a:r>
          </a:p>
          <a:p>
            <a:pPr marL="457200" lvl="1" indent="0">
              <a:buNone/>
              <a:defRPr/>
            </a:pP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F - critically modified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19126" r="3609" b="17376"/>
          <a:stretch/>
        </p:blipFill>
        <p:spPr bwMode="auto">
          <a:xfrm>
            <a:off x="1281947" y="5137908"/>
            <a:ext cx="7754103" cy="117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687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768" y="461836"/>
            <a:ext cx="7253518" cy="6281864"/>
          </a:xfrm>
        </p:spPr>
        <p:txBody>
          <a:bodyPr/>
          <a:lstStyle/>
          <a:p>
            <a:pPr marL="0" indent="0">
              <a:buNone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High Priority RUs </a:t>
            </a:r>
            <a:r>
              <a:rPr lang="en-Z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or 4)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: High level </a:t>
            </a:r>
          </a:p>
          <a:p>
            <a:pPr marL="0" indent="0">
              <a:buNone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of detail (if it includes EWR site). </a:t>
            </a:r>
            <a:r>
              <a:rPr lang="en-Z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EcoSpecs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 are set for the following:</a:t>
            </a:r>
          </a:p>
          <a:p>
            <a:pPr marL="0" indent="0">
              <a:buNone/>
            </a:pPr>
            <a:endParaRPr lang="en-Z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Hydrology</a:t>
            </a:r>
          </a:p>
          <a:p>
            <a:pPr lvl="0"/>
            <a:r>
              <a:rPr lang="en-Z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Physico</a:t>
            </a: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-chemical variables (water quality) </a:t>
            </a:r>
          </a:p>
          <a:p>
            <a:pPr marL="0" lvl="0" indent="0">
              <a:buNone/>
            </a:pPr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	- also for High Priority </a:t>
            </a:r>
            <a:r>
              <a:rPr lang="en-ZA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3WQ and 4WQ</a:t>
            </a:r>
          </a:p>
          <a:p>
            <a:pPr lvl="0"/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Geomorphology (EWR sites only)</a:t>
            </a:r>
          </a:p>
          <a:p>
            <a:pPr lvl="0"/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Riparian vegetation</a:t>
            </a:r>
          </a:p>
          <a:p>
            <a:pPr lvl="0"/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Fish </a:t>
            </a:r>
          </a:p>
          <a:p>
            <a:pPr lvl="0"/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Macroinvertebrates</a:t>
            </a:r>
          </a:p>
          <a:p>
            <a:pPr lvl="0"/>
            <a:r>
              <a:rPr lang="en-ZA" sz="2200" b="1" dirty="0">
                <a:latin typeface="Arial" panose="020B0604020202020204" pitchFamily="34" charset="0"/>
                <a:cs typeface="Arial" panose="020B0604020202020204" pitchFamily="34" charset="0"/>
              </a:rPr>
              <a:t>Habitat integrity</a:t>
            </a:r>
          </a:p>
          <a:p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267608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04" y="0"/>
            <a:ext cx="9191303" cy="653934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1245717" y="100372"/>
            <a:ext cx="736374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ZA" altLang="en-US" sz="3000" b="1" dirty="0">
                <a:solidFill>
                  <a:schemeClr val="bg1"/>
                </a:solidFill>
                <a:cs typeface="Arial" panose="020B0604020202020204" pitchFamily="34" charset="0"/>
              </a:rPr>
              <a:t>TSITSA RIVER - MZIMEWR1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70BF546-4F53-43B1-921F-E89B9816F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738838"/>
              </p:ext>
            </p:extLst>
          </p:nvPr>
        </p:nvGraphicFramePr>
        <p:xfrm>
          <a:off x="2256165" y="2993739"/>
          <a:ext cx="6353299" cy="327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7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5920">
                <a:tc gridSpan="2">
                  <a:txBody>
                    <a:bodyPr/>
                    <a:lstStyle/>
                    <a:p>
                      <a:endParaRPr lang="en-ZA" sz="18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ZA" sz="19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PES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 rowSpan="3"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Hydrology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nMAR</a:t>
                      </a: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en-ZA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Drought (90%) Aug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 m</a:t>
                      </a:r>
                      <a:r>
                        <a:rPr lang="en-ZA" sz="1800" b="1" baseline="30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 m</a:t>
                      </a:r>
                      <a:r>
                        <a:rPr lang="en-ZA" sz="1800" b="1" baseline="30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en-ZA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 (60%)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 m</a:t>
                      </a:r>
                      <a:r>
                        <a:rPr lang="en-ZA" sz="1800" b="1" baseline="30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 m</a:t>
                      </a:r>
                      <a:r>
                        <a:rPr lang="en-ZA" sz="1800" b="1" baseline="30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 rowSpan="4"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Habitat &amp; Biota</a:t>
                      </a:r>
                    </a:p>
                    <a:p>
                      <a:r>
                        <a:rPr lang="en-ZA" sz="1800" b="1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ZA" sz="1800" b="1" kern="1200" dirty="0" err="1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EcoStatus</a:t>
                      </a:r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</a:t>
                      </a:r>
                      <a:r>
                        <a:rPr lang="en-ZA" sz="1800" b="1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000" marR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Geomorph</a:t>
                      </a:r>
                      <a:endParaRPr lang="en-ZA" sz="18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accent3">
                                <a:lumMod val="75000"/>
                              </a:schemeClr>
                            </a:solidFill>
                          </a:ln>
                          <a:solidFill>
                            <a:srgbClr val="9EBD5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C/D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noFill/>
                          </a:ln>
                          <a:solidFill>
                            <a:srgbClr val="00682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en-ZA" sz="19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anchor="ctr" anchorCtr="1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Fish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en-ZA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Invertebrates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en-ZA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Vegetation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accent3">
                                <a:lumMod val="75000"/>
                              </a:schemeClr>
                            </a:solidFill>
                          </a:ln>
                          <a:solidFill>
                            <a:srgbClr val="9EBD5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C/D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noFill/>
                          </a:ln>
                          <a:solidFill>
                            <a:srgbClr val="00682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442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6B44C-9838-4245-94B1-B3B8E3149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6705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890126" y="-79737"/>
            <a:ext cx="736374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ZA" altLang="en-US" sz="3000" b="1" dirty="0">
                <a:solidFill>
                  <a:schemeClr val="bg1"/>
                </a:solidFill>
                <a:cs typeface="Arial" panose="020B0604020202020204" pitchFamily="34" charset="0"/>
              </a:rPr>
              <a:t>THINA RIVER  - MZIMEWR 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70BF546-4F53-43B1-921F-E89B9816F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05063"/>
              </p:ext>
            </p:extLst>
          </p:nvPr>
        </p:nvGraphicFramePr>
        <p:xfrm>
          <a:off x="1879521" y="2922827"/>
          <a:ext cx="5119156" cy="350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2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6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2674">
                <a:tc gridSpan="2">
                  <a:txBody>
                    <a:bodyPr/>
                    <a:lstStyle/>
                    <a:p>
                      <a:endParaRPr lang="en-ZA" sz="18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ZA" sz="19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PES / TEC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674">
                <a:tc rowSpan="3"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Hydrology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nMAR</a:t>
                      </a: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30.1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634">
                <a:tc vMerge="1">
                  <a:txBody>
                    <a:bodyPr/>
                    <a:lstStyle/>
                    <a:p>
                      <a:endParaRPr lang="en-ZA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Drought (90%) Aug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 m</a:t>
                      </a:r>
                      <a:r>
                        <a:rPr lang="en-ZA" sz="1800" b="1" baseline="30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674">
                <a:tc vMerge="1">
                  <a:txBody>
                    <a:bodyPr/>
                    <a:lstStyle/>
                    <a:p>
                      <a:endParaRPr lang="en-ZA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 (60%)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 m</a:t>
                      </a:r>
                      <a:r>
                        <a:rPr lang="en-ZA" sz="1800" b="1" baseline="30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674">
                <a:tc rowSpan="4"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Habitat &amp; Biota</a:t>
                      </a:r>
                    </a:p>
                    <a:p>
                      <a:r>
                        <a:rPr lang="en-ZA" sz="1800" b="1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ZA" sz="1800" b="1" kern="1200" dirty="0" err="1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EcoStatus</a:t>
                      </a:r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</a:t>
                      </a:r>
                      <a:r>
                        <a:rPr lang="en-ZA" sz="1800" b="1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000" marR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Geomorph</a:t>
                      </a:r>
                      <a:endParaRPr lang="en-ZA" sz="18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674">
                <a:tc vMerge="1">
                  <a:txBody>
                    <a:bodyPr/>
                    <a:lstStyle/>
                    <a:p>
                      <a:endParaRPr lang="en-ZA" sz="19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anchor="ctr" anchorCtr="1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Fish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rgbClr val="00CC99"/>
                            </a:solidFill>
                          </a:ln>
                          <a:solidFill>
                            <a:srgbClr val="00CC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B/C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674">
                <a:tc vMerge="1">
                  <a:txBody>
                    <a:bodyPr/>
                    <a:lstStyle/>
                    <a:p>
                      <a:endParaRPr lang="en-ZA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Invertebrates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674">
                <a:tc vMerge="1">
                  <a:txBody>
                    <a:bodyPr/>
                    <a:lstStyle/>
                    <a:p>
                      <a:endParaRPr lang="en-ZA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Vegetation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accent3">
                                <a:lumMod val="75000"/>
                              </a:schemeClr>
                            </a:solidFill>
                          </a:ln>
                          <a:solidFill>
                            <a:srgbClr val="9EBD5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C/D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6781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28E0F-9E84-4EF3-8A96-E4876A58F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890126" y="-79737"/>
            <a:ext cx="736374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ZA" altLang="en-US" sz="3000" b="1" dirty="0">
                <a:cs typeface="Arial" panose="020B0604020202020204" pitchFamily="34" charset="0"/>
              </a:rPr>
              <a:t>KINIRA RIVER - MZIMEWR3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70BF546-4F53-43B1-921F-E89B9816F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697943"/>
              </p:ext>
            </p:extLst>
          </p:nvPr>
        </p:nvGraphicFramePr>
        <p:xfrm>
          <a:off x="4052820" y="3429000"/>
          <a:ext cx="4833257" cy="327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7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920">
                <a:tc gridSpan="2">
                  <a:txBody>
                    <a:bodyPr/>
                    <a:lstStyle/>
                    <a:p>
                      <a:endParaRPr lang="en-ZA" sz="18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ZA" sz="19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PES / TEC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 rowSpan="3"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Hydrology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nMAR</a:t>
                      </a: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33.3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en-ZA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Drought (90%) Aug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1.647 m</a:t>
                      </a:r>
                      <a:r>
                        <a:rPr lang="en-ZA" sz="1800" b="1" baseline="30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en-ZA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 (60%)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3.037 m</a:t>
                      </a:r>
                      <a:r>
                        <a:rPr lang="en-ZA" sz="1800" b="1" baseline="30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 rowSpan="4">
                  <a:txBody>
                    <a:bodyPr/>
                    <a:lstStyle/>
                    <a:p>
                      <a:r>
                        <a:rPr lang="en-ZA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Habitat &amp; Biota</a:t>
                      </a:r>
                    </a:p>
                    <a:p>
                      <a:r>
                        <a:rPr lang="en-ZA" sz="1800" b="1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ZA" sz="1800" b="1" kern="1200" dirty="0" err="1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EcoStatus</a:t>
                      </a:r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</a:t>
                      </a:r>
                      <a:r>
                        <a:rPr lang="en-ZA" sz="1800" b="1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000" marR="3600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Geomorph</a:t>
                      </a:r>
                      <a:endParaRPr lang="en-ZA" sz="18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en-ZA" sz="19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anchor="ctr" anchorCtr="1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Fish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en-ZA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Invertebrates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rgbClr val="00FF00"/>
                            </a:solidFill>
                          </a:ln>
                          <a:solidFill>
                            <a:srgbClr val="00FF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endParaRPr lang="en-ZA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Vegetation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189" rtl="0" eaLnBrk="1" latinLnBrk="0" hangingPunct="1"/>
                      <a:r>
                        <a:rPr lang="en-ZA" sz="1800" b="1" kern="1200" dirty="0">
                          <a:ln>
                            <a:solidFill>
                              <a:schemeClr val="accent3">
                                <a:lumMod val="75000"/>
                              </a:schemeClr>
                            </a:solidFill>
                          </a:ln>
                          <a:solidFill>
                            <a:srgbClr val="9EBD5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C/D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77492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1219</Words>
  <Application>Microsoft Office PowerPoint</Application>
  <PresentationFormat>On-screen Show (4:3)</PresentationFormat>
  <Paragraphs>214</Paragraphs>
  <Slides>19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ＭＳ Ｐゴシック</vt:lpstr>
      <vt:lpstr>Arial</vt:lpstr>
      <vt:lpstr>Calibri</vt:lpstr>
      <vt:lpstr>Futura Md BT</vt:lpstr>
      <vt:lpstr>Gill Sans</vt:lpstr>
      <vt:lpstr>Gill Sans Light</vt:lpstr>
      <vt:lpstr>Gill Sans MT</vt:lpstr>
      <vt:lpstr>Times New Roman</vt:lpstr>
      <vt:lpstr>Wingdings</vt:lpstr>
      <vt:lpstr>1_Office Theme</vt:lpstr>
      <vt:lpstr>Document</vt:lpstr>
      <vt:lpstr>PowerPoint Presentation</vt:lpstr>
      <vt:lpstr>WHERE DO YOU SET RQOs?</vt:lpstr>
      <vt:lpstr>PowerPoint Presentation</vt:lpstr>
      <vt:lpstr>PowerPoint Presentation</vt:lpstr>
      <vt:lpstr>ECOLOGICAL CLASSIFICATION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ASSUMPTIONS + RULES WHEN  SETTING WQ RQOs</vt:lpstr>
      <vt:lpstr>COMPLETING WQ RQO TABLES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Delana Louw</dc:creator>
  <cp:lastModifiedBy>Patsy Scherman</cp:lastModifiedBy>
  <cp:revision>103</cp:revision>
  <dcterms:created xsi:type="dcterms:W3CDTF">2017-05-14T11:33:26Z</dcterms:created>
  <dcterms:modified xsi:type="dcterms:W3CDTF">2018-04-30T13:56:08Z</dcterms:modified>
</cp:coreProperties>
</file>